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Nunito"/>
      <p:regular r:id="rId24"/>
      <p:bold r:id="rId25"/>
      <p:italic r:id="rId26"/>
      <p:boldItalic r:id="rId27"/>
    </p:embeddedFont>
    <p:embeddedFont>
      <p:font typeface="Maven Pro"/>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Nunito-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italic.fntdata"/><Relationship Id="rId25" Type="http://schemas.openxmlformats.org/officeDocument/2006/relationships/font" Target="fonts/Nunito-bold.fntdata"/><Relationship Id="rId28" Type="http://schemas.openxmlformats.org/officeDocument/2006/relationships/font" Target="fonts/MavenPro-regular.fntdata"/><Relationship Id="rId27" Type="http://schemas.openxmlformats.org/officeDocument/2006/relationships/font" Target="fonts/Nuni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avenPro-bold.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f9fc1237d2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f9fc1237d2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f9fc1237d2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f9fc1237d2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f9fc1237d2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f9fc1237d2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f9fc1237d2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f9fc1237d2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f9fc1237d2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f9fc1237d2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f9fc1237d2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f9fc1237d2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f9fc1237d2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f9fc1237d2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f9fc1237d2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f9fc1237d2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f9fc1237d2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f9fc1237d2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f9fc1237d2_1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f9fc1237d2_1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f9fc1237d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f9fc1237d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f9fc1237d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f9fc1237d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f9fc1237d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f9fc1237d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f9fc1237d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f9fc1237d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f9fc1237d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f9fc1237d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f9fc1237d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f9fc1237d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f9fc1237d2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f9fc1237d2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1">
    <p:bg>
      <p:bgPr>
        <a:solidFill>
          <a:schemeClr val="accent1"/>
        </a:solidFill>
      </p:bgPr>
    </p:bg>
    <p:spTree>
      <p:nvGrpSpPr>
        <p:cNvPr id="273" name="Shape 273"/>
        <p:cNvGrpSpPr/>
        <p:nvPr/>
      </p:nvGrpSpPr>
      <p:grpSpPr>
        <a:xfrm>
          <a:off x="0" y="0"/>
          <a:ext cx="0" cy="0"/>
          <a:chOff x="0" y="0"/>
          <a:chExt cx="0" cy="0"/>
        </a:xfrm>
      </p:grpSpPr>
      <p:grpSp>
        <p:nvGrpSpPr>
          <p:cNvPr id="274" name="Google Shape;274;p13"/>
          <p:cNvGrpSpPr/>
          <p:nvPr/>
        </p:nvGrpSpPr>
        <p:grpSpPr>
          <a:xfrm>
            <a:off x="-981075" y="-78100"/>
            <a:ext cx="11516344" cy="5221552"/>
            <a:chOff x="-981075" y="-78100"/>
            <a:chExt cx="11516344" cy="5221552"/>
          </a:xfrm>
        </p:grpSpPr>
        <p:sp>
          <p:nvSpPr>
            <p:cNvPr id="275" name="Google Shape;275;p13"/>
            <p:cNvSpPr/>
            <p:nvPr/>
          </p:nvSpPr>
          <p:spPr>
            <a:xfrm rot="10800000">
              <a:off x="4304464" y="-3"/>
              <a:ext cx="2002536" cy="734878"/>
            </a:xfrm>
            <a:custGeom>
              <a:rect b="b" l="l" r="r" t="t"/>
              <a:pathLst>
                <a:path extrusionOk="0" h="21175" w="2160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4F0089">
                <a:alpha val="1508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i="0" sz="1800" u="none" cap="none" strike="noStrike">
                <a:solidFill>
                  <a:srgbClr val="000000"/>
                </a:solidFill>
              </a:endParaRPr>
            </a:p>
          </p:txBody>
        </p:sp>
        <p:sp>
          <p:nvSpPr>
            <p:cNvPr id="276" name="Google Shape;276;p13"/>
            <p:cNvSpPr/>
            <p:nvPr/>
          </p:nvSpPr>
          <p:spPr>
            <a:xfrm rot="10800000">
              <a:off x="6419277" y="-3"/>
              <a:ext cx="2002536" cy="734878"/>
            </a:xfrm>
            <a:custGeom>
              <a:rect b="b" l="l" r="r" t="t"/>
              <a:pathLst>
                <a:path extrusionOk="0" h="21175" w="2160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FFFFFF">
                <a:alpha val="1006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i="0" sz="1800" u="none" cap="none" strike="noStrike">
                <a:solidFill>
                  <a:srgbClr val="000000"/>
                </a:solidFill>
              </a:endParaRPr>
            </a:p>
          </p:txBody>
        </p:sp>
        <p:sp>
          <p:nvSpPr>
            <p:cNvPr id="277" name="Google Shape;277;p13"/>
            <p:cNvSpPr/>
            <p:nvPr/>
          </p:nvSpPr>
          <p:spPr>
            <a:xfrm rot="10800000">
              <a:off x="2189989" y="-3"/>
              <a:ext cx="2002536" cy="734878"/>
            </a:xfrm>
            <a:custGeom>
              <a:rect b="b" l="l" r="r" t="t"/>
              <a:pathLst>
                <a:path extrusionOk="0" h="21175" w="2160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FFFFFF">
                <a:alpha val="1006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i="0" sz="1800" u="none" cap="none" strike="noStrike">
                <a:solidFill>
                  <a:srgbClr val="000000"/>
                </a:solidFill>
              </a:endParaRPr>
            </a:p>
          </p:txBody>
        </p:sp>
        <p:sp>
          <p:nvSpPr>
            <p:cNvPr id="278" name="Google Shape;278;p13"/>
            <p:cNvSpPr/>
            <p:nvPr/>
          </p:nvSpPr>
          <p:spPr>
            <a:xfrm>
              <a:off x="1133400" y="4039228"/>
              <a:ext cx="2001186" cy="1104224"/>
            </a:xfrm>
            <a:custGeom>
              <a:rect b="b" l="l" r="r" t="t"/>
              <a:pathLst>
                <a:path extrusionOk="0" h="21315" w="2160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4F0089">
                <a:alpha val="1508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i="0" sz="1800" u="none" cap="none" strike="noStrike">
                <a:solidFill>
                  <a:srgbClr val="000000"/>
                </a:solidFill>
              </a:endParaRPr>
            </a:p>
          </p:txBody>
        </p:sp>
        <p:sp>
          <p:nvSpPr>
            <p:cNvPr id="279" name="Google Shape;279;p13"/>
            <p:cNvSpPr/>
            <p:nvPr/>
          </p:nvSpPr>
          <p:spPr>
            <a:xfrm>
              <a:off x="3247913" y="4039228"/>
              <a:ext cx="2001186" cy="1104224"/>
            </a:xfrm>
            <a:custGeom>
              <a:rect b="b" l="l" r="r" t="t"/>
              <a:pathLst>
                <a:path extrusionOk="0" h="21315" w="2160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FFFFFF">
                <a:alpha val="1006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i="0" sz="1800" u="none" cap="none" strike="noStrike">
                <a:solidFill>
                  <a:srgbClr val="000000"/>
                </a:solidFill>
              </a:endParaRPr>
            </a:p>
          </p:txBody>
        </p:sp>
        <p:sp>
          <p:nvSpPr>
            <p:cNvPr id="280" name="Google Shape;280;p13"/>
            <p:cNvSpPr/>
            <p:nvPr/>
          </p:nvSpPr>
          <p:spPr>
            <a:xfrm>
              <a:off x="7476888" y="4039228"/>
              <a:ext cx="2001186" cy="1104224"/>
            </a:xfrm>
            <a:custGeom>
              <a:rect b="b" l="l" r="r" t="t"/>
              <a:pathLst>
                <a:path extrusionOk="0" h="21315" w="2160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FFFFFF">
                <a:alpha val="1006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i="0" sz="1800" u="none" cap="none" strike="noStrike">
                <a:solidFill>
                  <a:srgbClr val="000000"/>
                </a:solidFill>
              </a:endParaRPr>
            </a:p>
          </p:txBody>
        </p:sp>
        <p:sp>
          <p:nvSpPr>
            <p:cNvPr id="281" name="Google Shape;281;p13"/>
            <p:cNvSpPr/>
            <p:nvPr/>
          </p:nvSpPr>
          <p:spPr>
            <a:xfrm>
              <a:off x="76200" y="22008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i="0" sz="1800" u="none" cap="none" strike="noStrike">
                <a:solidFill>
                  <a:srgbClr val="000000"/>
                </a:solidFill>
              </a:endParaRPr>
            </a:p>
          </p:txBody>
        </p:sp>
        <p:sp>
          <p:nvSpPr>
            <p:cNvPr id="282" name="Google Shape;282;p13"/>
            <p:cNvSpPr/>
            <p:nvPr/>
          </p:nvSpPr>
          <p:spPr>
            <a:xfrm>
              <a:off x="2190677" y="22008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i="0" sz="1800" u="none" cap="none" strike="noStrike">
                <a:solidFill>
                  <a:srgbClr val="000000"/>
                </a:solidFill>
              </a:endParaRPr>
            </a:p>
          </p:txBody>
        </p:sp>
        <p:sp>
          <p:nvSpPr>
            <p:cNvPr id="283" name="Google Shape;283;p13"/>
            <p:cNvSpPr/>
            <p:nvPr/>
          </p:nvSpPr>
          <p:spPr>
            <a:xfrm>
              <a:off x="6419630" y="22008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i="0" sz="1800" u="none" cap="none" strike="noStrike">
                <a:solidFill>
                  <a:srgbClr val="000000"/>
                </a:solidFill>
              </a:endParaRPr>
            </a:p>
          </p:txBody>
        </p:sp>
        <p:sp>
          <p:nvSpPr>
            <p:cNvPr id="284" name="Google Shape;284;p13"/>
            <p:cNvSpPr/>
            <p:nvPr/>
          </p:nvSpPr>
          <p:spPr>
            <a:xfrm>
              <a:off x="8534106" y="22008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i="0" sz="1800" u="none" cap="none" strike="noStrike">
                <a:solidFill>
                  <a:srgbClr val="000000"/>
                </a:solidFill>
              </a:endParaRPr>
            </a:p>
          </p:txBody>
        </p:sp>
        <p:sp>
          <p:nvSpPr>
            <p:cNvPr id="285" name="Google Shape;285;p13"/>
            <p:cNvSpPr/>
            <p:nvPr/>
          </p:nvSpPr>
          <p:spPr>
            <a:xfrm>
              <a:off x="-981075" y="3720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i="0" sz="1800" u="none" cap="none" strike="noStrike">
                <a:solidFill>
                  <a:srgbClr val="000000"/>
                </a:solidFill>
              </a:endParaRPr>
            </a:p>
          </p:txBody>
        </p:sp>
        <p:sp>
          <p:nvSpPr>
            <p:cNvPr id="286" name="Google Shape;286;p13"/>
            <p:cNvSpPr/>
            <p:nvPr/>
          </p:nvSpPr>
          <p:spPr>
            <a:xfrm>
              <a:off x="3247878" y="3720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i="0" sz="1800" u="none" cap="none" strike="noStrike">
                <a:solidFill>
                  <a:srgbClr val="000000"/>
                </a:solidFill>
              </a:endParaRPr>
            </a:p>
          </p:txBody>
        </p:sp>
        <p:sp>
          <p:nvSpPr>
            <p:cNvPr id="287" name="Google Shape;287;p13"/>
            <p:cNvSpPr/>
            <p:nvPr/>
          </p:nvSpPr>
          <p:spPr>
            <a:xfrm>
              <a:off x="5362355" y="3720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i="0" sz="1800" u="none" cap="none" strike="noStrike">
                <a:solidFill>
                  <a:srgbClr val="000000"/>
                </a:solidFill>
              </a:endParaRPr>
            </a:p>
          </p:txBody>
        </p:sp>
        <p:sp>
          <p:nvSpPr>
            <p:cNvPr id="288" name="Google Shape;288;p13"/>
            <p:cNvSpPr/>
            <p:nvPr/>
          </p:nvSpPr>
          <p:spPr>
            <a:xfrm>
              <a:off x="7848601" y="1826900"/>
              <a:ext cx="1371581" cy="1514058"/>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i="0" sz="1800" u="none" cap="none" strike="noStrike">
                <a:solidFill>
                  <a:srgbClr val="000000"/>
                </a:solidFill>
              </a:endParaRPr>
            </a:p>
          </p:txBody>
        </p:sp>
        <p:sp>
          <p:nvSpPr>
            <p:cNvPr id="289" name="Google Shape;289;p13"/>
            <p:cNvSpPr/>
            <p:nvPr/>
          </p:nvSpPr>
          <p:spPr>
            <a:xfrm>
              <a:off x="1448201" y="-78100"/>
              <a:ext cx="1371581" cy="1514058"/>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i="0" sz="1800" u="none" cap="none" strike="noStrike">
                <a:solidFill>
                  <a:srgbClr val="000000"/>
                </a:solidFill>
              </a:endParaRPr>
            </a:p>
          </p:txBody>
        </p:sp>
        <p:sp>
          <p:nvSpPr>
            <p:cNvPr id="290" name="Google Shape;290;p13"/>
            <p:cNvSpPr/>
            <p:nvPr/>
          </p:nvSpPr>
          <p:spPr>
            <a:xfrm>
              <a:off x="-581024" y="3340950"/>
              <a:ext cx="1371581" cy="1514058"/>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i="0" sz="1800" u="none" cap="none" strike="noStrike">
                <a:solidFill>
                  <a:srgbClr val="000000"/>
                </a:solidFill>
              </a:endParaRPr>
            </a:p>
          </p:txBody>
        </p:sp>
        <p:sp>
          <p:nvSpPr>
            <p:cNvPr id="291" name="Google Shape;291;p13"/>
            <p:cNvSpPr/>
            <p:nvPr/>
          </p:nvSpPr>
          <p:spPr>
            <a:xfrm>
              <a:off x="1152450" y="1313601"/>
              <a:ext cx="723479" cy="79862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i="0" sz="1800" u="none" cap="none" strike="noStrike">
                <a:solidFill>
                  <a:srgbClr val="000000"/>
                </a:solidFill>
              </a:endParaRPr>
            </a:p>
          </p:txBody>
        </p:sp>
        <p:sp>
          <p:nvSpPr>
            <p:cNvPr id="292" name="Google Shape;292;p13"/>
            <p:cNvSpPr/>
            <p:nvPr/>
          </p:nvSpPr>
          <p:spPr>
            <a:xfrm>
              <a:off x="7496375" y="3161451"/>
              <a:ext cx="723479" cy="79862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i="0" sz="1800" u="none" cap="none" strike="noStrike">
                <a:solidFill>
                  <a:srgbClr val="000000"/>
                </a:solidFill>
              </a:endParaRPr>
            </a:p>
          </p:txBody>
        </p:sp>
        <p:sp>
          <p:nvSpPr>
            <p:cNvPr id="293" name="Google Shape;293;p13"/>
            <p:cNvSpPr/>
            <p:nvPr/>
          </p:nvSpPr>
          <p:spPr>
            <a:xfrm rot="10800000">
              <a:off x="7744475" y="-9"/>
              <a:ext cx="1027674" cy="752485"/>
            </a:xfrm>
            <a:custGeom>
              <a:rect b="b" l="l" r="r" t="t"/>
              <a:pathLst>
                <a:path extrusionOk="0" h="21385" w="2160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rgbClr val="4F0089">
                <a:alpha val="1508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i="0" sz="1800" u="none" cap="none" strike="noStrike">
                <a:solidFill>
                  <a:srgbClr val="000000"/>
                </a:solidFill>
              </a:endParaRPr>
            </a:p>
          </p:txBody>
        </p:sp>
      </p:grpSp>
      <p:sp>
        <p:nvSpPr>
          <p:cNvPr id="294" name="Google Shape;294;p13"/>
          <p:cNvSpPr txBox="1"/>
          <p:nvPr>
            <p:ph type="ctrTitle"/>
          </p:nvPr>
        </p:nvSpPr>
        <p:spPr>
          <a:xfrm>
            <a:off x="702900" y="3250075"/>
            <a:ext cx="4955100" cy="11598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4.png"/><Relationship Id="rId5"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5.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14"/>
          <p:cNvSpPr txBox="1"/>
          <p:nvPr>
            <p:ph type="ctrTitle"/>
          </p:nvPr>
        </p:nvSpPr>
        <p:spPr>
          <a:xfrm>
            <a:off x="2065425" y="0"/>
            <a:ext cx="5619900" cy="672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Attendance Tracker</a:t>
            </a:r>
            <a:endParaRPr>
              <a:latin typeface="Times New Roman"/>
              <a:ea typeface="Times New Roman"/>
              <a:cs typeface="Times New Roman"/>
              <a:sym typeface="Times New Roman"/>
            </a:endParaRPr>
          </a:p>
        </p:txBody>
      </p:sp>
      <p:pic>
        <p:nvPicPr>
          <p:cNvPr id="300" name="Google Shape;300;p14"/>
          <p:cNvPicPr preferRelativeResize="0"/>
          <p:nvPr/>
        </p:nvPicPr>
        <p:blipFill>
          <a:blip r:embed="rId3">
            <a:alphaModFix/>
          </a:blip>
          <a:stretch>
            <a:fillRect/>
          </a:stretch>
        </p:blipFill>
        <p:spPr>
          <a:xfrm>
            <a:off x="0" y="716700"/>
            <a:ext cx="9144000" cy="3503624"/>
          </a:xfrm>
          <a:prstGeom prst="rect">
            <a:avLst/>
          </a:prstGeom>
          <a:noFill/>
          <a:ln>
            <a:noFill/>
          </a:ln>
        </p:spPr>
      </p:pic>
      <p:sp>
        <p:nvSpPr>
          <p:cNvPr id="301" name="Google Shape;301;p14"/>
          <p:cNvSpPr txBox="1"/>
          <p:nvPr/>
        </p:nvSpPr>
        <p:spPr>
          <a:xfrm>
            <a:off x="6158675" y="4127575"/>
            <a:ext cx="28425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1"/>
                </a:solidFill>
                <a:latin typeface="Times New Roman"/>
                <a:ea typeface="Times New Roman"/>
                <a:cs typeface="Times New Roman"/>
                <a:sym typeface="Times New Roman"/>
              </a:rPr>
              <a:t>Group Members</a:t>
            </a:r>
            <a:endParaRPr b="1" sz="1600">
              <a:solidFill>
                <a:schemeClr val="lt1"/>
              </a:solidFill>
              <a:latin typeface="Times New Roman"/>
              <a:ea typeface="Times New Roman"/>
              <a:cs typeface="Times New Roman"/>
              <a:sym typeface="Times New Roman"/>
            </a:endParaRPr>
          </a:p>
          <a:p>
            <a:pPr indent="-317500" lvl="0" marL="457200" rtl="0" algn="l">
              <a:spcBef>
                <a:spcPts val="0"/>
              </a:spcBef>
              <a:spcAft>
                <a:spcPts val="0"/>
              </a:spcAft>
              <a:buClr>
                <a:schemeClr val="lt1"/>
              </a:buClr>
              <a:buSzPts val="1400"/>
              <a:buFont typeface="Times New Roman"/>
              <a:buChar char="●"/>
            </a:pPr>
            <a:r>
              <a:rPr lang="en">
                <a:solidFill>
                  <a:schemeClr val="lt1"/>
                </a:solidFill>
                <a:latin typeface="Times New Roman"/>
                <a:ea typeface="Times New Roman"/>
                <a:cs typeface="Times New Roman"/>
                <a:sym typeface="Times New Roman"/>
              </a:rPr>
              <a:t>Orvell Ferreira (8671)</a:t>
            </a:r>
            <a:endParaRPr>
              <a:solidFill>
                <a:schemeClr val="lt1"/>
              </a:solidFill>
              <a:latin typeface="Times New Roman"/>
              <a:ea typeface="Times New Roman"/>
              <a:cs typeface="Times New Roman"/>
              <a:sym typeface="Times New Roman"/>
            </a:endParaRPr>
          </a:p>
          <a:p>
            <a:pPr indent="-317500" lvl="0" marL="457200" rtl="0" algn="l">
              <a:spcBef>
                <a:spcPts val="0"/>
              </a:spcBef>
              <a:spcAft>
                <a:spcPts val="0"/>
              </a:spcAft>
              <a:buClr>
                <a:schemeClr val="lt1"/>
              </a:buClr>
              <a:buSzPts val="1400"/>
              <a:buFont typeface="Times New Roman"/>
              <a:buChar char="●"/>
            </a:pPr>
            <a:r>
              <a:rPr lang="en">
                <a:solidFill>
                  <a:schemeClr val="lt1"/>
                </a:solidFill>
                <a:latin typeface="Times New Roman"/>
                <a:ea typeface="Times New Roman"/>
                <a:cs typeface="Times New Roman"/>
                <a:sym typeface="Times New Roman"/>
              </a:rPr>
              <a:t>Clint Ferreira (8670)</a:t>
            </a:r>
            <a:endParaRPr>
              <a:solidFill>
                <a:schemeClr val="lt1"/>
              </a:solidFill>
              <a:latin typeface="Times New Roman"/>
              <a:ea typeface="Times New Roman"/>
              <a:cs typeface="Times New Roman"/>
              <a:sym typeface="Times New Roman"/>
            </a:endParaRPr>
          </a:p>
          <a:p>
            <a:pPr indent="-317500" lvl="0" marL="457200" rtl="0" algn="l">
              <a:spcBef>
                <a:spcPts val="0"/>
              </a:spcBef>
              <a:spcAft>
                <a:spcPts val="0"/>
              </a:spcAft>
              <a:buClr>
                <a:schemeClr val="lt1"/>
              </a:buClr>
              <a:buSzPts val="1400"/>
              <a:buFont typeface="Times New Roman"/>
              <a:buChar char="●"/>
            </a:pPr>
            <a:r>
              <a:rPr lang="en">
                <a:solidFill>
                  <a:schemeClr val="lt1"/>
                </a:solidFill>
                <a:latin typeface="Times New Roman"/>
                <a:ea typeface="Times New Roman"/>
                <a:cs typeface="Times New Roman"/>
                <a:sym typeface="Times New Roman"/>
              </a:rPr>
              <a:t>Parva Juthani (8674)</a:t>
            </a:r>
            <a:endParaRPr>
              <a:solidFill>
                <a:schemeClr val="lt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23"/>
          <p:cNvSpPr txBox="1"/>
          <p:nvPr>
            <p:ph idx="1" type="body"/>
          </p:nvPr>
        </p:nvSpPr>
        <p:spPr>
          <a:xfrm>
            <a:off x="1506825" y="285350"/>
            <a:ext cx="7290300" cy="466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latin typeface="Times New Roman"/>
                <a:ea typeface="Times New Roman"/>
                <a:cs typeface="Times New Roman"/>
                <a:sym typeface="Times New Roman"/>
              </a:rPr>
              <a:t>                            </a:t>
            </a:r>
            <a:r>
              <a:rPr b="1" lang="en" sz="1600">
                <a:latin typeface="Times New Roman"/>
                <a:ea typeface="Times New Roman"/>
                <a:cs typeface="Times New Roman"/>
                <a:sym typeface="Times New Roman"/>
              </a:rPr>
              <a:t> Faculty Login                                        Faculty Menu</a:t>
            </a:r>
            <a:endParaRPr b="1" sz="1600">
              <a:latin typeface="Times New Roman"/>
              <a:ea typeface="Times New Roman"/>
              <a:cs typeface="Times New Roman"/>
              <a:sym typeface="Times New Roman"/>
            </a:endParaRPr>
          </a:p>
        </p:txBody>
      </p:sp>
      <p:pic>
        <p:nvPicPr>
          <p:cNvPr id="359" name="Google Shape;359;p23"/>
          <p:cNvPicPr preferRelativeResize="0"/>
          <p:nvPr/>
        </p:nvPicPr>
        <p:blipFill>
          <a:blip r:embed="rId3">
            <a:alphaModFix/>
          </a:blip>
          <a:stretch>
            <a:fillRect/>
          </a:stretch>
        </p:blipFill>
        <p:spPr>
          <a:xfrm>
            <a:off x="2321725" y="703200"/>
            <a:ext cx="2106600" cy="4242349"/>
          </a:xfrm>
          <a:prstGeom prst="rect">
            <a:avLst/>
          </a:prstGeom>
          <a:noFill/>
          <a:ln>
            <a:noFill/>
          </a:ln>
        </p:spPr>
      </p:pic>
      <p:pic>
        <p:nvPicPr>
          <p:cNvPr id="360" name="Google Shape;360;p23"/>
          <p:cNvPicPr preferRelativeResize="0"/>
          <p:nvPr/>
        </p:nvPicPr>
        <p:blipFill>
          <a:blip r:embed="rId4">
            <a:alphaModFix/>
          </a:blip>
          <a:stretch>
            <a:fillRect/>
          </a:stretch>
        </p:blipFill>
        <p:spPr>
          <a:xfrm>
            <a:off x="5617450" y="703200"/>
            <a:ext cx="2106600" cy="4242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4"/>
          <p:cNvSpPr txBox="1"/>
          <p:nvPr>
            <p:ph idx="1" type="body"/>
          </p:nvPr>
        </p:nvSpPr>
        <p:spPr>
          <a:xfrm>
            <a:off x="897725" y="230425"/>
            <a:ext cx="7030500" cy="25416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n" sz="1600">
                <a:latin typeface="Times New Roman"/>
                <a:ea typeface="Times New Roman"/>
                <a:cs typeface="Times New Roman"/>
                <a:sym typeface="Times New Roman"/>
              </a:rPr>
              <a:t>Faculty Dropdowns</a:t>
            </a:r>
            <a:endParaRPr b="1" sz="1600">
              <a:latin typeface="Times New Roman"/>
              <a:ea typeface="Times New Roman"/>
              <a:cs typeface="Times New Roman"/>
              <a:sym typeface="Times New Roman"/>
            </a:endParaRPr>
          </a:p>
        </p:txBody>
      </p:sp>
      <p:pic>
        <p:nvPicPr>
          <p:cNvPr id="366" name="Google Shape;366;p24"/>
          <p:cNvPicPr preferRelativeResize="0"/>
          <p:nvPr/>
        </p:nvPicPr>
        <p:blipFill>
          <a:blip r:embed="rId3">
            <a:alphaModFix/>
          </a:blip>
          <a:stretch>
            <a:fillRect/>
          </a:stretch>
        </p:blipFill>
        <p:spPr>
          <a:xfrm>
            <a:off x="1449213" y="861700"/>
            <a:ext cx="1933575" cy="4019550"/>
          </a:xfrm>
          <a:prstGeom prst="rect">
            <a:avLst/>
          </a:prstGeom>
          <a:noFill/>
          <a:ln>
            <a:noFill/>
          </a:ln>
        </p:spPr>
      </p:pic>
      <p:pic>
        <p:nvPicPr>
          <p:cNvPr id="367" name="Google Shape;367;p24"/>
          <p:cNvPicPr preferRelativeResize="0"/>
          <p:nvPr/>
        </p:nvPicPr>
        <p:blipFill>
          <a:blip r:embed="rId4">
            <a:alphaModFix/>
          </a:blip>
          <a:stretch>
            <a:fillRect/>
          </a:stretch>
        </p:blipFill>
        <p:spPr>
          <a:xfrm>
            <a:off x="3605200" y="861700"/>
            <a:ext cx="1933575" cy="4019550"/>
          </a:xfrm>
          <a:prstGeom prst="rect">
            <a:avLst/>
          </a:prstGeom>
          <a:noFill/>
          <a:ln>
            <a:noFill/>
          </a:ln>
        </p:spPr>
      </p:pic>
      <p:pic>
        <p:nvPicPr>
          <p:cNvPr id="368" name="Google Shape;368;p24"/>
          <p:cNvPicPr preferRelativeResize="0"/>
          <p:nvPr/>
        </p:nvPicPr>
        <p:blipFill>
          <a:blip r:embed="rId5">
            <a:alphaModFix/>
          </a:blip>
          <a:stretch>
            <a:fillRect/>
          </a:stretch>
        </p:blipFill>
        <p:spPr>
          <a:xfrm>
            <a:off x="5708313" y="856925"/>
            <a:ext cx="1933575" cy="4029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25"/>
          <p:cNvSpPr txBox="1"/>
          <p:nvPr>
            <p:ph idx="1" type="body"/>
          </p:nvPr>
        </p:nvSpPr>
        <p:spPr>
          <a:xfrm>
            <a:off x="1113875" y="2138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600">
                <a:latin typeface="Times New Roman"/>
                <a:ea typeface="Times New Roman"/>
                <a:cs typeface="Times New Roman"/>
                <a:sym typeface="Times New Roman"/>
              </a:rPr>
              <a:t>                                 </a:t>
            </a:r>
            <a:r>
              <a:rPr b="1" lang="en" sz="1600">
                <a:latin typeface="Times New Roman"/>
                <a:ea typeface="Times New Roman"/>
                <a:cs typeface="Times New Roman"/>
                <a:sym typeface="Times New Roman"/>
              </a:rPr>
              <a:t>Date Selection and View Students to add Attendance</a:t>
            </a:r>
            <a:endParaRPr b="1" sz="1600">
              <a:latin typeface="Times New Roman"/>
              <a:ea typeface="Times New Roman"/>
              <a:cs typeface="Times New Roman"/>
              <a:sym typeface="Times New Roman"/>
            </a:endParaRPr>
          </a:p>
        </p:txBody>
      </p:sp>
      <p:pic>
        <p:nvPicPr>
          <p:cNvPr id="374" name="Google Shape;374;p25"/>
          <p:cNvPicPr preferRelativeResize="0"/>
          <p:nvPr/>
        </p:nvPicPr>
        <p:blipFill>
          <a:blip r:embed="rId3">
            <a:alphaModFix/>
          </a:blip>
          <a:stretch>
            <a:fillRect/>
          </a:stretch>
        </p:blipFill>
        <p:spPr>
          <a:xfrm>
            <a:off x="1262675" y="782825"/>
            <a:ext cx="1966475" cy="4101500"/>
          </a:xfrm>
          <a:prstGeom prst="rect">
            <a:avLst/>
          </a:prstGeom>
          <a:noFill/>
          <a:ln>
            <a:noFill/>
          </a:ln>
        </p:spPr>
      </p:pic>
      <p:pic>
        <p:nvPicPr>
          <p:cNvPr id="375" name="Google Shape;375;p25"/>
          <p:cNvPicPr preferRelativeResize="0"/>
          <p:nvPr/>
        </p:nvPicPr>
        <p:blipFill>
          <a:blip r:embed="rId4">
            <a:alphaModFix/>
          </a:blip>
          <a:stretch>
            <a:fillRect/>
          </a:stretch>
        </p:blipFill>
        <p:spPr>
          <a:xfrm>
            <a:off x="3969375" y="857850"/>
            <a:ext cx="1966475" cy="4026475"/>
          </a:xfrm>
          <a:prstGeom prst="rect">
            <a:avLst/>
          </a:prstGeom>
          <a:noFill/>
          <a:ln>
            <a:noFill/>
          </a:ln>
        </p:spPr>
      </p:pic>
      <p:pic>
        <p:nvPicPr>
          <p:cNvPr id="376" name="Google Shape;376;p25"/>
          <p:cNvPicPr preferRelativeResize="0"/>
          <p:nvPr/>
        </p:nvPicPr>
        <p:blipFill>
          <a:blip r:embed="rId5">
            <a:alphaModFix/>
          </a:blip>
          <a:stretch>
            <a:fillRect/>
          </a:stretch>
        </p:blipFill>
        <p:spPr>
          <a:xfrm>
            <a:off x="6676075" y="782825"/>
            <a:ext cx="1966475" cy="410151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26"/>
          <p:cNvSpPr txBox="1"/>
          <p:nvPr>
            <p:ph idx="1" type="body"/>
          </p:nvPr>
        </p:nvSpPr>
        <p:spPr>
          <a:xfrm>
            <a:off x="1294150" y="336800"/>
            <a:ext cx="75126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600">
                <a:latin typeface="Times New Roman"/>
                <a:ea typeface="Times New Roman"/>
                <a:cs typeface="Times New Roman"/>
                <a:sym typeface="Times New Roman"/>
              </a:rPr>
              <a:t>     </a:t>
            </a:r>
            <a:r>
              <a:rPr b="1" lang="en" sz="1600">
                <a:latin typeface="Times New Roman"/>
                <a:ea typeface="Times New Roman"/>
                <a:cs typeface="Times New Roman"/>
                <a:sym typeface="Times New Roman"/>
              </a:rPr>
              <a:t>Add Attendance                      View Attendance                   </a:t>
            </a:r>
            <a:r>
              <a:rPr b="1" lang="en" sz="1600">
                <a:latin typeface="Times New Roman"/>
                <a:ea typeface="Times New Roman"/>
                <a:cs typeface="Times New Roman"/>
                <a:sym typeface="Times New Roman"/>
              </a:rPr>
              <a:t>View Total Attendance</a:t>
            </a:r>
            <a:endParaRPr b="1" sz="1600">
              <a:latin typeface="Times New Roman"/>
              <a:ea typeface="Times New Roman"/>
              <a:cs typeface="Times New Roman"/>
              <a:sym typeface="Times New Roman"/>
            </a:endParaRPr>
          </a:p>
        </p:txBody>
      </p:sp>
      <p:pic>
        <p:nvPicPr>
          <p:cNvPr id="382" name="Google Shape;382;p26"/>
          <p:cNvPicPr preferRelativeResize="0"/>
          <p:nvPr/>
        </p:nvPicPr>
        <p:blipFill>
          <a:blip r:embed="rId3">
            <a:alphaModFix/>
          </a:blip>
          <a:stretch>
            <a:fillRect/>
          </a:stretch>
        </p:blipFill>
        <p:spPr>
          <a:xfrm>
            <a:off x="1393525" y="866737"/>
            <a:ext cx="1991425" cy="4135500"/>
          </a:xfrm>
          <a:prstGeom prst="rect">
            <a:avLst/>
          </a:prstGeom>
          <a:noFill/>
          <a:ln>
            <a:noFill/>
          </a:ln>
        </p:spPr>
      </p:pic>
      <p:pic>
        <p:nvPicPr>
          <p:cNvPr id="383" name="Google Shape;383;p26"/>
          <p:cNvPicPr preferRelativeResize="0"/>
          <p:nvPr/>
        </p:nvPicPr>
        <p:blipFill>
          <a:blip r:embed="rId4">
            <a:alphaModFix/>
          </a:blip>
          <a:stretch>
            <a:fillRect/>
          </a:stretch>
        </p:blipFill>
        <p:spPr>
          <a:xfrm>
            <a:off x="3985325" y="866725"/>
            <a:ext cx="1991425" cy="4135526"/>
          </a:xfrm>
          <a:prstGeom prst="rect">
            <a:avLst/>
          </a:prstGeom>
          <a:noFill/>
          <a:ln>
            <a:noFill/>
          </a:ln>
        </p:spPr>
      </p:pic>
      <p:pic>
        <p:nvPicPr>
          <p:cNvPr id="384" name="Google Shape;384;p26"/>
          <p:cNvPicPr preferRelativeResize="0"/>
          <p:nvPr/>
        </p:nvPicPr>
        <p:blipFill>
          <a:blip r:embed="rId5">
            <a:alphaModFix/>
          </a:blip>
          <a:stretch>
            <a:fillRect/>
          </a:stretch>
        </p:blipFill>
        <p:spPr>
          <a:xfrm>
            <a:off x="6531250" y="828938"/>
            <a:ext cx="2163125" cy="42110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27"/>
          <p:cNvSpPr txBox="1"/>
          <p:nvPr>
            <p:ph idx="1" type="body"/>
          </p:nvPr>
        </p:nvSpPr>
        <p:spPr>
          <a:xfrm>
            <a:off x="198900" y="1337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600">
                <a:latin typeface="Times New Roman"/>
                <a:ea typeface="Times New Roman"/>
                <a:cs typeface="Times New Roman"/>
                <a:sym typeface="Times New Roman"/>
              </a:rPr>
              <a:t>          </a:t>
            </a:r>
            <a:r>
              <a:rPr b="1" lang="en" sz="1600">
                <a:latin typeface="Times New Roman"/>
                <a:ea typeface="Times New Roman"/>
                <a:cs typeface="Times New Roman"/>
                <a:sym typeface="Times New Roman"/>
              </a:rPr>
              <a:t>Attendance Per Student at the Admin login</a:t>
            </a:r>
            <a:endParaRPr b="1" sz="1600">
              <a:latin typeface="Times New Roman"/>
              <a:ea typeface="Times New Roman"/>
              <a:cs typeface="Times New Roman"/>
              <a:sym typeface="Times New Roman"/>
            </a:endParaRPr>
          </a:p>
        </p:txBody>
      </p:sp>
      <p:pic>
        <p:nvPicPr>
          <p:cNvPr id="390" name="Google Shape;390;p27"/>
          <p:cNvPicPr preferRelativeResize="0"/>
          <p:nvPr/>
        </p:nvPicPr>
        <p:blipFill>
          <a:blip r:embed="rId3">
            <a:alphaModFix/>
          </a:blip>
          <a:stretch>
            <a:fillRect/>
          </a:stretch>
        </p:blipFill>
        <p:spPr>
          <a:xfrm>
            <a:off x="1844725" y="602325"/>
            <a:ext cx="2116600" cy="4401874"/>
          </a:xfrm>
          <a:prstGeom prst="rect">
            <a:avLst/>
          </a:prstGeom>
          <a:noFill/>
          <a:ln>
            <a:noFill/>
          </a:ln>
        </p:spPr>
      </p:pic>
      <p:sp>
        <p:nvSpPr>
          <p:cNvPr id="391" name="Google Shape;391;p27"/>
          <p:cNvSpPr txBox="1"/>
          <p:nvPr>
            <p:ph idx="1" type="body"/>
          </p:nvPr>
        </p:nvSpPr>
        <p:spPr>
          <a:xfrm>
            <a:off x="5103700" y="133750"/>
            <a:ext cx="38340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500">
                <a:latin typeface="Times New Roman"/>
                <a:ea typeface="Times New Roman"/>
                <a:cs typeface="Times New Roman"/>
                <a:sym typeface="Times New Roman"/>
              </a:rPr>
              <a:t>Send SMS Alert of Attendance to Students</a:t>
            </a:r>
            <a:endParaRPr b="1" sz="1500">
              <a:latin typeface="Times New Roman"/>
              <a:ea typeface="Times New Roman"/>
              <a:cs typeface="Times New Roman"/>
              <a:sym typeface="Times New Roman"/>
            </a:endParaRPr>
          </a:p>
        </p:txBody>
      </p:sp>
      <p:pic>
        <p:nvPicPr>
          <p:cNvPr id="392" name="Google Shape;392;p27"/>
          <p:cNvPicPr preferRelativeResize="0"/>
          <p:nvPr/>
        </p:nvPicPr>
        <p:blipFill>
          <a:blip r:embed="rId4">
            <a:alphaModFix/>
          </a:blip>
          <a:stretch>
            <a:fillRect/>
          </a:stretch>
        </p:blipFill>
        <p:spPr>
          <a:xfrm>
            <a:off x="5913575" y="620825"/>
            <a:ext cx="2174550" cy="44369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28"/>
          <p:cNvSpPr txBox="1"/>
          <p:nvPr>
            <p:ph idx="1" type="body"/>
          </p:nvPr>
        </p:nvSpPr>
        <p:spPr>
          <a:xfrm>
            <a:off x="1313475" y="155375"/>
            <a:ext cx="7030500" cy="2541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SMS sent to Students</a:t>
            </a:r>
            <a:endParaRPr b="1" sz="1600">
              <a:latin typeface="Times New Roman"/>
              <a:ea typeface="Times New Roman"/>
              <a:cs typeface="Times New Roman"/>
              <a:sym typeface="Times New Roman"/>
            </a:endParaRPr>
          </a:p>
          <a:p>
            <a:pPr indent="0" lvl="0" marL="0" rtl="0" algn="l">
              <a:spcBef>
                <a:spcPts val="1200"/>
              </a:spcBef>
              <a:spcAft>
                <a:spcPts val="0"/>
              </a:spcAft>
              <a:buNone/>
            </a:pPr>
            <a:r>
              <a:rPr b="1" lang="en" sz="1600">
                <a:latin typeface="Times New Roman"/>
                <a:ea typeface="Times New Roman"/>
                <a:cs typeface="Times New Roman"/>
                <a:sym typeface="Times New Roman"/>
              </a:rPr>
              <a:t>                   Non-Defaulter Student                                                  </a:t>
            </a:r>
            <a:r>
              <a:rPr b="1" lang="en" sz="1600">
                <a:latin typeface="Times New Roman"/>
                <a:ea typeface="Times New Roman"/>
                <a:cs typeface="Times New Roman"/>
                <a:sym typeface="Times New Roman"/>
              </a:rPr>
              <a:t>Defaulters</a:t>
            </a:r>
            <a:endParaRPr b="1" sz="1600">
              <a:latin typeface="Times New Roman"/>
              <a:ea typeface="Times New Roman"/>
              <a:cs typeface="Times New Roman"/>
              <a:sym typeface="Times New Roman"/>
            </a:endParaRPr>
          </a:p>
          <a:p>
            <a:pPr indent="0" lvl="0" marL="0" rtl="0" algn="l">
              <a:spcBef>
                <a:spcPts val="1200"/>
              </a:spcBef>
              <a:spcAft>
                <a:spcPts val="1200"/>
              </a:spcAft>
              <a:buNone/>
            </a:pPr>
            <a:r>
              <a:t/>
            </a:r>
            <a:endParaRPr>
              <a:latin typeface="Times New Roman"/>
              <a:ea typeface="Times New Roman"/>
              <a:cs typeface="Times New Roman"/>
              <a:sym typeface="Times New Roman"/>
            </a:endParaRPr>
          </a:p>
        </p:txBody>
      </p:sp>
      <p:pic>
        <p:nvPicPr>
          <p:cNvPr id="398" name="Google Shape;398;p28"/>
          <p:cNvPicPr preferRelativeResize="0"/>
          <p:nvPr/>
        </p:nvPicPr>
        <p:blipFill>
          <a:blip r:embed="rId3">
            <a:alphaModFix/>
          </a:blip>
          <a:stretch>
            <a:fillRect/>
          </a:stretch>
        </p:blipFill>
        <p:spPr>
          <a:xfrm>
            <a:off x="1536177" y="1148100"/>
            <a:ext cx="1828800" cy="3657600"/>
          </a:xfrm>
          <a:prstGeom prst="rect">
            <a:avLst/>
          </a:prstGeom>
          <a:noFill/>
          <a:ln>
            <a:noFill/>
          </a:ln>
        </p:spPr>
      </p:pic>
      <p:pic>
        <p:nvPicPr>
          <p:cNvPr id="399" name="Google Shape;399;p28"/>
          <p:cNvPicPr preferRelativeResize="0"/>
          <p:nvPr/>
        </p:nvPicPr>
        <p:blipFill>
          <a:blip r:embed="rId4">
            <a:alphaModFix/>
          </a:blip>
          <a:stretch>
            <a:fillRect/>
          </a:stretch>
        </p:blipFill>
        <p:spPr>
          <a:xfrm>
            <a:off x="3602551" y="1165150"/>
            <a:ext cx="1828800" cy="3657600"/>
          </a:xfrm>
          <a:prstGeom prst="rect">
            <a:avLst/>
          </a:prstGeom>
          <a:noFill/>
          <a:ln>
            <a:noFill/>
          </a:ln>
        </p:spPr>
      </p:pic>
      <p:pic>
        <p:nvPicPr>
          <p:cNvPr id="400" name="Google Shape;400;p28"/>
          <p:cNvPicPr preferRelativeResize="0"/>
          <p:nvPr/>
        </p:nvPicPr>
        <p:blipFill>
          <a:blip r:embed="rId5">
            <a:alphaModFix/>
          </a:blip>
          <a:stretch>
            <a:fillRect/>
          </a:stretch>
        </p:blipFill>
        <p:spPr>
          <a:xfrm>
            <a:off x="6463525" y="1160175"/>
            <a:ext cx="1828800" cy="36576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2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Conclusion </a:t>
            </a:r>
            <a:endParaRPr/>
          </a:p>
        </p:txBody>
      </p:sp>
      <p:sp>
        <p:nvSpPr>
          <p:cNvPr id="406" name="Google Shape;406;p29"/>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Thus, we have successfully created an attendance tracking android application. This application will benefit both the faculty and the institution as well. This android application is implemented to reduce the manual process for faculty members. The manual systems which were used traditionally do not serve the user in the best possible way and they can be tedious at times but with our android application the track if the attendance can be kept conveniently and a digital record of the same will be maintained.</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3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References</a:t>
            </a:r>
            <a:endParaRPr/>
          </a:p>
        </p:txBody>
      </p:sp>
      <p:sp>
        <p:nvSpPr>
          <p:cNvPr id="412" name="Google Shape;412;p30"/>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 https://www.tutorialspoint.com/android/android/user/interface/layouts.html</a:t>
            </a:r>
            <a:endParaRPr/>
          </a:p>
          <a:p>
            <a:pPr indent="0" lvl="0" marL="0" rtl="0" algn="l">
              <a:spcBef>
                <a:spcPts val="1200"/>
              </a:spcBef>
              <a:spcAft>
                <a:spcPts val="0"/>
              </a:spcAft>
              <a:buNone/>
            </a:pPr>
            <a:r>
              <a:rPr lang="en"/>
              <a:t>• https://developer.android.com/guide/topics/media/camera</a:t>
            </a:r>
            <a:endParaRPr/>
          </a:p>
          <a:p>
            <a:pPr indent="0" lvl="0" marL="0" rtl="0" algn="l">
              <a:spcBef>
                <a:spcPts val="1200"/>
              </a:spcBef>
              <a:spcAft>
                <a:spcPts val="0"/>
              </a:spcAft>
              <a:buNone/>
            </a:pPr>
            <a:r>
              <a:rPr lang="en"/>
              <a:t>• https://developer.android.com/studio</a:t>
            </a:r>
            <a:endParaRPr/>
          </a:p>
          <a:p>
            <a:pPr indent="0" lvl="0" marL="0" rtl="0" algn="l">
              <a:spcBef>
                <a:spcPts val="1200"/>
              </a:spcBef>
              <a:spcAft>
                <a:spcPts val="0"/>
              </a:spcAft>
              <a:buNone/>
            </a:pPr>
            <a:r>
              <a:rPr lang="en"/>
              <a:t>• https://www.tutorialspoint.com/android/android_location_based_services.html</a:t>
            </a:r>
            <a:endParaRPr/>
          </a:p>
          <a:p>
            <a:pPr indent="0" lvl="0" marL="0" rtl="0" algn="l">
              <a:spcBef>
                <a:spcPts val="1200"/>
              </a:spcBef>
              <a:spcAft>
                <a:spcPts val="0"/>
              </a:spcAft>
              <a:buNone/>
            </a:pPr>
            <a:r>
              <a:rPr lang="en"/>
              <a:t>• https://www.javatpoint.com/android-tutorial</a:t>
            </a:r>
            <a:endParaRPr/>
          </a:p>
          <a:p>
            <a:pPr indent="0" lvl="0" marL="0" rtl="0" algn="l">
              <a:spcBef>
                <a:spcPts val="1200"/>
              </a:spcBef>
              <a:spcAft>
                <a:spcPts val="0"/>
              </a:spcAft>
              <a:buNone/>
            </a:pPr>
            <a:r>
              <a:rPr lang="en"/>
              <a:t>• https://www.geeksforgeeks.org/android-tutorial</a:t>
            </a:r>
            <a:endParaRPr/>
          </a:p>
          <a:p>
            <a:pPr indent="0" lvl="0" marL="0" rtl="0" algn="l">
              <a:spcBef>
                <a:spcPts val="1200"/>
              </a:spcBef>
              <a:spcAft>
                <a:spcPts val="12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31"/>
          <p:cNvSpPr txBox="1"/>
          <p:nvPr>
            <p:ph type="ctrTitle"/>
          </p:nvPr>
        </p:nvSpPr>
        <p:spPr>
          <a:xfrm>
            <a:off x="2094450" y="1991850"/>
            <a:ext cx="4955100" cy="1159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5100"/>
              <a:t>Thank You!!</a:t>
            </a:r>
            <a:endParaRPr sz="5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Times New Roman"/>
                <a:ea typeface="Times New Roman"/>
                <a:cs typeface="Times New Roman"/>
                <a:sym typeface="Times New Roman"/>
              </a:rPr>
              <a:t>Abstract</a:t>
            </a:r>
            <a:endParaRPr>
              <a:latin typeface="Times New Roman"/>
              <a:ea typeface="Times New Roman"/>
              <a:cs typeface="Times New Roman"/>
              <a:sym typeface="Times New Roman"/>
            </a:endParaRPr>
          </a:p>
        </p:txBody>
      </p:sp>
      <p:sp>
        <p:nvSpPr>
          <p:cNvPr id="307" name="Google Shape;307;p15"/>
          <p:cNvSpPr txBox="1"/>
          <p:nvPr>
            <p:ph idx="1" type="body"/>
          </p:nvPr>
        </p:nvSpPr>
        <p:spPr>
          <a:xfrm>
            <a:off x="779100" y="1503550"/>
            <a:ext cx="7563600" cy="2610300"/>
          </a:xfrm>
          <a:prstGeom prst="rect">
            <a:avLst/>
          </a:prstGeom>
        </p:spPr>
        <p:txBody>
          <a:bodyPr anchorCtr="0" anchor="t" bIns="91425" lIns="91425" spcFirstLastPara="1" rIns="91425" wrap="square" tIns="91425">
            <a:normAutofit lnSpcReduction="10000"/>
          </a:bodyPr>
          <a:lstStyle/>
          <a:p>
            <a:pPr indent="457200" lvl="0" marL="0" rtl="0" algn="just">
              <a:spcBef>
                <a:spcPts val="0"/>
              </a:spcBef>
              <a:spcAft>
                <a:spcPts val="1200"/>
              </a:spcAft>
              <a:buNone/>
            </a:pPr>
            <a:r>
              <a:rPr lang="en" sz="1300">
                <a:latin typeface="Times New Roman"/>
                <a:ea typeface="Times New Roman"/>
                <a:cs typeface="Times New Roman"/>
                <a:sym typeface="Times New Roman"/>
              </a:rPr>
              <a:t>Successful industries, schools, universities begin by engaging students and making sure that they will come regularly so the attendance rate become very important. The attendance is important because students are more likely to succeed in academics when they attend class consistently. It’s difficult for the lecturer to build students' skills and progress if a large number of students are frequently absent. Marking attendance in the class meeting session and recording the marks of the students are the prime tasks of the subject handlers, since marking the attendance can regulate the students to attend the classes. Moreover, it verifies number of students present in the conducted classes. The purpose of recording the marks is to analyse the performance of the students in terms of curricular activities. Earlier, the tasks of marking attendance and recording the marks are handled manually by pen and paper method. This method consumes more time and adds more workload to the subject handlers and sometimes the data may prone to error. To avoid these problems, we present a mobile application for student attendance and mark management system. </a:t>
            </a:r>
            <a:endParaRPr sz="13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Times New Roman"/>
                <a:ea typeface="Times New Roman"/>
                <a:cs typeface="Times New Roman"/>
                <a:sym typeface="Times New Roman"/>
              </a:rPr>
              <a:t>Objectives</a:t>
            </a:r>
            <a:endParaRPr>
              <a:latin typeface="Times New Roman"/>
              <a:ea typeface="Times New Roman"/>
              <a:cs typeface="Times New Roman"/>
              <a:sym typeface="Times New Roman"/>
            </a:endParaRPr>
          </a:p>
        </p:txBody>
      </p:sp>
      <p:sp>
        <p:nvSpPr>
          <p:cNvPr id="313" name="Google Shape;313;p16"/>
          <p:cNvSpPr txBox="1"/>
          <p:nvPr>
            <p:ph idx="1" type="body"/>
          </p:nvPr>
        </p:nvSpPr>
        <p:spPr>
          <a:xfrm>
            <a:off x="717950" y="1503550"/>
            <a:ext cx="7779600" cy="2579100"/>
          </a:xfrm>
          <a:prstGeom prst="rect">
            <a:avLst/>
          </a:prstGeom>
        </p:spPr>
        <p:txBody>
          <a:bodyPr anchorCtr="0" anchor="t" bIns="91425" lIns="91425" spcFirstLastPara="1" rIns="91425" wrap="square" tIns="91425">
            <a:normAutofit/>
          </a:bodyPr>
          <a:lstStyle/>
          <a:p>
            <a:pPr indent="0" lvl="0" marL="457200" rtl="0" algn="just">
              <a:spcBef>
                <a:spcPts val="0"/>
              </a:spcBef>
              <a:spcAft>
                <a:spcPts val="0"/>
              </a:spcAft>
              <a:buNone/>
            </a:pPr>
            <a:r>
              <a:rPr lang="en" sz="1500">
                <a:latin typeface="Times New Roman"/>
                <a:ea typeface="Times New Roman"/>
                <a:cs typeface="Times New Roman"/>
                <a:sym typeface="Times New Roman"/>
              </a:rPr>
              <a:t>1. </a:t>
            </a:r>
            <a:r>
              <a:rPr lang="en" sz="1500">
                <a:latin typeface="Times New Roman"/>
                <a:ea typeface="Times New Roman"/>
                <a:cs typeface="Times New Roman"/>
                <a:sym typeface="Times New Roman"/>
              </a:rPr>
              <a:t>This application is mainly designed for the faculties who maintain attendance and marks regularly. </a:t>
            </a:r>
            <a:endParaRPr sz="1500">
              <a:latin typeface="Times New Roman"/>
              <a:ea typeface="Times New Roman"/>
              <a:cs typeface="Times New Roman"/>
              <a:sym typeface="Times New Roman"/>
            </a:endParaRPr>
          </a:p>
          <a:p>
            <a:pPr indent="0" lvl="0" marL="457200" rtl="0" algn="just">
              <a:spcBef>
                <a:spcPts val="1200"/>
              </a:spcBef>
              <a:spcAft>
                <a:spcPts val="0"/>
              </a:spcAft>
              <a:buNone/>
            </a:pPr>
            <a:r>
              <a:rPr lang="en" sz="1500">
                <a:latin typeface="Times New Roman"/>
                <a:ea typeface="Times New Roman"/>
                <a:cs typeface="Times New Roman"/>
                <a:sym typeface="Times New Roman"/>
              </a:rPr>
              <a:t>2. Using this system, the subject handlers, staffs or the authorities should be able verify the number of students present or absent in the class meeting sessions. </a:t>
            </a:r>
            <a:endParaRPr sz="1500">
              <a:latin typeface="Times New Roman"/>
              <a:ea typeface="Times New Roman"/>
              <a:cs typeface="Times New Roman"/>
              <a:sym typeface="Times New Roman"/>
            </a:endParaRPr>
          </a:p>
          <a:p>
            <a:pPr indent="0" lvl="0" marL="457200" rtl="0" algn="just">
              <a:spcBef>
                <a:spcPts val="1200"/>
              </a:spcBef>
              <a:spcAft>
                <a:spcPts val="0"/>
              </a:spcAft>
              <a:buNone/>
            </a:pPr>
            <a:r>
              <a:rPr lang="en" sz="1500">
                <a:latin typeface="Times New Roman"/>
                <a:ea typeface="Times New Roman"/>
                <a:cs typeface="Times New Roman"/>
                <a:sym typeface="Times New Roman"/>
              </a:rPr>
              <a:t>3. It should be able to allow the faculty members to send an SMS intimation to students of their attendance and alert them if they are a defaulter.</a:t>
            </a:r>
            <a:endParaRPr sz="1500">
              <a:latin typeface="Times New Roman"/>
              <a:ea typeface="Times New Roman"/>
              <a:cs typeface="Times New Roman"/>
              <a:sym typeface="Times New Roman"/>
            </a:endParaRPr>
          </a:p>
          <a:p>
            <a:pPr indent="0" lvl="0" marL="457200" rtl="0" algn="just">
              <a:spcBef>
                <a:spcPts val="1200"/>
              </a:spcBef>
              <a:spcAft>
                <a:spcPts val="1200"/>
              </a:spcAft>
              <a:buNone/>
            </a:pPr>
            <a:r>
              <a:t/>
            </a:r>
            <a:endParaRPr>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17"/>
          <p:cNvSpPr txBox="1"/>
          <p:nvPr>
            <p:ph type="title"/>
          </p:nvPr>
        </p:nvSpPr>
        <p:spPr>
          <a:xfrm>
            <a:off x="1303800" y="598575"/>
            <a:ext cx="7030500" cy="71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Times New Roman"/>
                <a:ea typeface="Times New Roman"/>
                <a:cs typeface="Times New Roman"/>
                <a:sym typeface="Times New Roman"/>
              </a:rPr>
              <a:t>Activities Included</a:t>
            </a:r>
            <a:endParaRPr>
              <a:latin typeface="Times New Roman"/>
              <a:ea typeface="Times New Roman"/>
              <a:cs typeface="Times New Roman"/>
              <a:sym typeface="Times New Roman"/>
            </a:endParaRPr>
          </a:p>
        </p:txBody>
      </p:sp>
      <p:sp>
        <p:nvSpPr>
          <p:cNvPr id="319" name="Google Shape;319;p17"/>
          <p:cNvSpPr txBox="1"/>
          <p:nvPr>
            <p:ph idx="1" type="body"/>
          </p:nvPr>
        </p:nvSpPr>
        <p:spPr>
          <a:xfrm>
            <a:off x="588900" y="1310175"/>
            <a:ext cx="8256600" cy="35535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05"/>
              <a:buNone/>
            </a:pPr>
            <a:r>
              <a:rPr b="1" lang="en" sz="1400">
                <a:latin typeface="Times New Roman"/>
                <a:ea typeface="Times New Roman"/>
                <a:cs typeface="Times New Roman"/>
                <a:sym typeface="Times New Roman"/>
              </a:rPr>
              <a:t>MainActivity</a:t>
            </a:r>
            <a:r>
              <a:rPr lang="en" sz="1400">
                <a:latin typeface="Times New Roman"/>
                <a:ea typeface="Times New Roman"/>
                <a:cs typeface="Times New Roman"/>
                <a:sym typeface="Times New Roman"/>
              </a:rPr>
              <a:t> - It is front page with where the user will be prompted to start a page and than a login page will appear on the screen.</a:t>
            </a:r>
            <a:endParaRPr b="1" sz="1400">
              <a:latin typeface="Times New Roman"/>
              <a:ea typeface="Times New Roman"/>
              <a:cs typeface="Times New Roman"/>
              <a:sym typeface="Times New Roman"/>
            </a:endParaRPr>
          </a:p>
          <a:p>
            <a:pPr indent="0" lvl="0" marL="0" rtl="0" algn="l">
              <a:lnSpc>
                <a:spcPct val="95000"/>
              </a:lnSpc>
              <a:spcBef>
                <a:spcPts val="1200"/>
              </a:spcBef>
              <a:spcAft>
                <a:spcPts val="0"/>
              </a:spcAft>
              <a:buSzPts val="605"/>
              <a:buNone/>
            </a:pPr>
            <a:r>
              <a:rPr b="1" lang="en" sz="1400">
                <a:latin typeface="Times New Roman"/>
                <a:ea typeface="Times New Roman"/>
                <a:cs typeface="Times New Roman"/>
                <a:sym typeface="Times New Roman"/>
              </a:rPr>
              <a:t>AddAttendanceActivity - </a:t>
            </a:r>
            <a:r>
              <a:rPr lang="en" sz="1400">
                <a:latin typeface="Times New Roman"/>
                <a:ea typeface="Times New Roman"/>
                <a:cs typeface="Times New Roman"/>
                <a:sym typeface="Times New Roman"/>
              </a:rPr>
              <a:t>On this page user will get an option to add the attendance of the students.</a:t>
            </a:r>
            <a:endParaRPr sz="1400">
              <a:latin typeface="Times New Roman"/>
              <a:ea typeface="Times New Roman"/>
              <a:cs typeface="Times New Roman"/>
              <a:sym typeface="Times New Roman"/>
            </a:endParaRPr>
          </a:p>
          <a:p>
            <a:pPr indent="0" lvl="0" marL="0" rtl="0" algn="l">
              <a:lnSpc>
                <a:spcPct val="95000"/>
              </a:lnSpc>
              <a:spcBef>
                <a:spcPts val="1200"/>
              </a:spcBef>
              <a:spcAft>
                <a:spcPts val="0"/>
              </a:spcAft>
              <a:buSzPts val="605"/>
              <a:buNone/>
            </a:pPr>
            <a:r>
              <a:rPr b="1" lang="en" sz="1400">
                <a:latin typeface="Times New Roman"/>
                <a:ea typeface="Times New Roman"/>
                <a:cs typeface="Times New Roman"/>
                <a:sym typeface="Times New Roman"/>
              </a:rPr>
              <a:t>AddFacultyActivity - </a:t>
            </a:r>
            <a:r>
              <a:rPr lang="en" sz="1400">
                <a:latin typeface="Times New Roman"/>
                <a:ea typeface="Times New Roman"/>
                <a:cs typeface="Times New Roman"/>
                <a:sym typeface="Times New Roman"/>
              </a:rPr>
              <a:t> On this page admin will have an option to add the faculty </a:t>
            </a:r>
            <a:r>
              <a:rPr lang="en" sz="1400">
                <a:latin typeface="Times New Roman"/>
                <a:ea typeface="Times New Roman"/>
                <a:cs typeface="Times New Roman"/>
                <a:sym typeface="Times New Roman"/>
              </a:rPr>
              <a:t>members</a:t>
            </a:r>
            <a:r>
              <a:rPr lang="en" sz="1400">
                <a:latin typeface="Times New Roman"/>
                <a:ea typeface="Times New Roman"/>
                <a:cs typeface="Times New Roman"/>
                <a:sym typeface="Times New Roman"/>
              </a:rPr>
              <a:t> and assign them username and password.</a:t>
            </a:r>
            <a:endParaRPr sz="1400">
              <a:latin typeface="Times New Roman"/>
              <a:ea typeface="Times New Roman"/>
              <a:cs typeface="Times New Roman"/>
              <a:sym typeface="Times New Roman"/>
            </a:endParaRPr>
          </a:p>
          <a:p>
            <a:pPr indent="0" lvl="0" marL="0" rtl="0" algn="l">
              <a:lnSpc>
                <a:spcPct val="95000"/>
              </a:lnSpc>
              <a:spcBef>
                <a:spcPts val="1200"/>
              </a:spcBef>
              <a:spcAft>
                <a:spcPts val="0"/>
              </a:spcAft>
              <a:buSzPts val="605"/>
              <a:buNone/>
            </a:pPr>
            <a:r>
              <a:rPr b="1" lang="en" sz="1400">
                <a:latin typeface="Times New Roman"/>
                <a:ea typeface="Times New Roman"/>
                <a:cs typeface="Times New Roman"/>
                <a:sym typeface="Times New Roman"/>
              </a:rPr>
              <a:t>AddStudentActivity - </a:t>
            </a:r>
            <a:r>
              <a:rPr lang="en" sz="1400">
                <a:latin typeface="Times New Roman"/>
                <a:ea typeface="Times New Roman"/>
                <a:cs typeface="Times New Roman"/>
                <a:sym typeface="Times New Roman"/>
              </a:rPr>
              <a:t>On this page admin will have an option to add the students details.</a:t>
            </a:r>
            <a:endParaRPr sz="1400">
              <a:latin typeface="Times New Roman"/>
              <a:ea typeface="Times New Roman"/>
              <a:cs typeface="Times New Roman"/>
              <a:sym typeface="Times New Roman"/>
            </a:endParaRPr>
          </a:p>
          <a:p>
            <a:pPr indent="0" lvl="0" marL="0" rtl="0" algn="l">
              <a:lnSpc>
                <a:spcPct val="95000"/>
              </a:lnSpc>
              <a:spcBef>
                <a:spcPts val="1200"/>
              </a:spcBef>
              <a:spcAft>
                <a:spcPts val="0"/>
              </a:spcAft>
              <a:buSzPts val="605"/>
              <a:buNone/>
            </a:pPr>
            <a:r>
              <a:rPr b="1" lang="en" sz="1400">
                <a:latin typeface="Times New Roman"/>
                <a:ea typeface="Times New Roman"/>
                <a:cs typeface="Times New Roman"/>
                <a:sym typeface="Times New Roman"/>
              </a:rPr>
              <a:t>LoginActivity </a:t>
            </a:r>
            <a:r>
              <a:rPr lang="en" sz="1400">
                <a:latin typeface="Times New Roman"/>
                <a:ea typeface="Times New Roman"/>
                <a:cs typeface="Times New Roman"/>
                <a:sym typeface="Times New Roman"/>
              </a:rPr>
              <a:t>- In this page there is dropdown with two options one for admin login and another for faculty login where the user will be given options to login using the credentials provided.</a:t>
            </a:r>
            <a:endParaRPr sz="1400">
              <a:latin typeface="Times New Roman"/>
              <a:ea typeface="Times New Roman"/>
              <a:cs typeface="Times New Roman"/>
              <a:sym typeface="Times New Roman"/>
            </a:endParaRPr>
          </a:p>
          <a:p>
            <a:pPr indent="0" lvl="0" marL="0" rtl="0" algn="l">
              <a:lnSpc>
                <a:spcPct val="95000"/>
              </a:lnSpc>
              <a:spcBef>
                <a:spcPts val="1200"/>
              </a:spcBef>
              <a:spcAft>
                <a:spcPts val="0"/>
              </a:spcAft>
              <a:buSzPts val="605"/>
              <a:buNone/>
            </a:pPr>
            <a:r>
              <a:rPr b="1" lang="en" sz="1400">
                <a:latin typeface="Times New Roman"/>
                <a:ea typeface="Times New Roman"/>
                <a:cs typeface="Times New Roman"/>
                <a:sym typeface="Times New Roman"/>
              </a:rPr>
              <a:t>MenuActivity</a:t>
            </a:r>
            <a:r>
              <a:rPr lang="en" sz="1400">
                <a:latin typeface="Times New Roman"/>
                <a:ea typeface="Times New Roman"/>
                <a:cs typeface="Times New Roman"/>
                <a:sym typeface="Times New Roman"/>
              </a:rPr>
              <a:t> - Here the admin will have </a:t>
            </a:r>
            <a:r>
              <a:rPr lang="en" sz="1400">
                <a:latin typeface="Times New Roman"/>
                <a:ea typeface="Times New Roman"/>
                <a:cs typeface="Times New Roman"/>
                <a:sym typeface="Times New Roman"/>
              </a:rPr>
              <a:t>different</a:t>
            </a:r>
            <a:r>
              <a:rPr lang="en" sz="1400">
                <a:latin typeface="Times New Roman"/>
                <a:ea typeface="Times New Roman"/>
                <a:cs typeface="Times New Roman"/>
                <a:sym typeface="Times New Roman"/>
              </a:rPr>
              <a:t> options like add faculty/student , view</a:t>
            </a:r>
            <a:r>
              <a:rPr lang="en" sz="1400">
                <a:latin typeface="Times New Roman"/>
                <a:ea typeface="Times New Roman"/>
                <a:cs typeface="Times New Roman"/>
                <a:sym typeface="Times New Roman"/>
              </a:rPr>
              <a:t> faculty/student, attendance per student, Send messages of attendance to students.</a:t>
            </a:r>
            <a:endParaRPr sz="1400">
              <a:latin typeface="Times New Roman"/>
              <a:ea typeface="Times New Roman"/>
              <a:cs typeface="Times New Roman"/>
              <a:sym typeface="Times New Roman"/>
            </a:endParaRPr>
          </a:p>
          <a:p>
            <a:pPr indent="0" lvl="0" marL="0" rtl="0" algn="l">
              <a:lnSpc>
                <a:spcPct val="95000"/>
              </a:lnSpc>
              <a:spcBef>
                <a:spcPts val="1200"/>
              </a:spcBef>
              <a:spcAft>
                <a:spcPts val="0"/>
              </a:spcAft>
              <a:buSzPts val="605"/>
              <a:buNone/>
            </a:pPr>
            <a:r>
              <a:rPr b="1" lang="en" sz="1400">
                <a:latin typeface="Times New Roman"/>
                <a:ea typeface="Times New Roman"/>
                <a:cs typeface="Times New Roman"/>
                <a:sym typeface="Times New Roman"/>
              </a:rPr>
              <a:t>ViewAttendanceActivity -</a:t>
            </a:r>
            <a:r>
              <a:rPr lang="en" sz="1400">
                <a:latin typeface="Times New Roman"/>
                <a:ea typeface="Times New Roman"/>
                <a:cs typeface="Times New Roman"/>
                <a:sym typeface="Times New Roman"/>
              </a:rPr>
              <a:t> The faculty member can view the </a:t>
            </a:r>
            <a:r>
              <a:rPr lang="en" sz="1400">
                <a:latin typeface="Times New Roman"/>
                <a:ea typeface="Times New Roman"/>
                <a:cs typeface="Times New Roman"/>
                <a:sym typeface="Times New Roman"/>
              </a:rPr>
              <a:t>attendance of students that they have marked for that selected day.</a:t>
            </a:r>
            <a:endParaRPr sz="1400">
              <a:latin typeface="Times New Roman"/>
              <a:ea typeface="Times New Roman"/>
              <a:cs typeface="Times New Roman"/>
              <a:sym typeface="Times New Roman"/>
            </a:endParaRPr>
          </a:p>
          <a:p>
            <a:pPr indent="0" lvl="0" marL="0" rtl="0" algn="l">
              <a:lnSpc>
                <a:spcPct val="95000"/>
              </a:lnSpc>
              <a:spcBef>
                <a:spcPts val="1200"/>
              </a:spcBef>
              <a:spcAft>
                <a:spcPts val="1200"/>
              </a:spcAft>
              <a:buSzPts val="605"/>
              <a:buNone/>
            </a:pPr>
            <a:r>
              <a:t/>
            </a:r>
            <a:endParaRPr>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18"/>
          <p:cNvSpPr txBox="1"/>
          <p:nvPr>
            <p:ph idx="1" type="body"/>
          </p:nvPr>
        </p:nvSpPr>
        <p:spPr>
          <a:xfrm>
            <a:off x="1056750" y="1371275"/>
            <a:ext cx="7030500" cy="28782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Clr>
                <a:srgbClr val="000000"/>
              </a:buClr>
              <a:buSzPts val="605"/>
              <a:buFont typeface="Arial"/>
              <a:buNone/>
            </a:pPr>
            <a:r>
              <a:rPr b="1" lang="en" sz="1400">
                <a:latin typeface="Times New Roman"/>
                <a:ea typeface="Times New Roman"/>
                <a:cs typeface="Times New Roman"/>
                <a:sym typeface="Times New Roman"/>
              </a:rPr>
              <a:t>ViewAttendancePerStudentActivity- </a:t>
            </a:r>
            <a:r>
              <a:rPr lang="en" sz="1400">
                <a:latin typeface="Times New Roman"/>
                <a:ea typeface="Times New Roman"/>
                <a:cs typeface="Times New Roman"/>
                <a:sym typeface="Times New Roman"/>
              </a:rPr>
              <a:t> Here the admin has the access to view the overall attendance a each student. </a:t>
            </a:r>
            <a:endParaRPr sz="1400">
              <a:latin typeface="Times New Roman"/>
              <a:ea typeface="Times New Roman"/>
              <a:cs typeface="Times New Roman"/>
              <a:sym typeface="Times New Roman"/>
            </a:endParaRPr>
          </a:p>
          <a:p>
            <a:pPr indent="0" lvl="0" marL="0" rtl="0" algn="l">
              <a:lnSpc>
                <a:spcPct val="95000"/>
              </a:lnSpc>
              <a:spcBef>
                <a:spcPts val="1200"/>
              </a:spcBef>
              <a:spcAft>
                <a:spcPts val="0"/>
              </a:spcAft>
              <a:buNone/>
            </a:pPr>
            <a:r>
              <a:rPr b="1" lang="en" sz="1400">
                <a:latin typeface="Times New Roman"/>
                <a:ea typeface="Times New Roman"/>
                <a:cs typeface="Times New Roman"/>
                <a:sym typeface="Times New Roman"/>
              </a:rPr>
              <a:t>ViewFacultyActivity - </a:t>
            </a:r>
            <a:r>
              <a:rPr lang="en" sz="1400">
                <a:latin typeface="Times New Roman"/>
                <a:ea typeface="Times New Roman"/>
                <a:cs typeface="Times New Roman"/>
                <a:sym typeface="Times New Roman"/>
              </a:rPr>
              <a:t>The admin can view the details of the faculty added by the admin during registration.</a:t>
            </a:r>
            <a:endParaRPr sz="1400">
              <a:latin typeface="Times New Roman"/>
              <a:ea typeface="Times New Roman"/>
              <a:cs typeface="Times New Roman"/>
              <a:sym typeface="Times New Roman"/>
            </a:endParaRPr>
          </a:p>
          <a:p>
            <a:pPr indent="0" lvl="0" marL="0" rtl="0" algn="l">
              <a:spcBef>
                <a:spcPts val="1200"/>
              </a:spcBef>
              <a:spcAft>
                <a:spcPts val="0"/>
              </a:spcAft>
              <a:buNone/>
            </a:pPr>
            <a:r>
              <a:rPr b="1" lang="en" sz="1400">
                <a:latin typeface="Times New Roman"/>
                <a:ea typeface="Times New Roman"/>
                <a:cs typeface="Times New Roman"/>
                <a:sym typeface="Times New Roman"/>
              </a:rPr>
              <a:t>ViewStudentActivity - </a:t>
            </a:r>
            <a:r>
              <a:rPr lang="en" sz="1400">
                <a:latin typeface="Times New Roman"/>
                <a:ea typeface="Times New Roman"/>
                <a:cs typeface="Times New Roman"/>
                <a:sym typeface="Times New Roman"/>
              </a:rPr>
              <a:t>The admin can view the details of the students added by the admin during registration.</a:t>
            </a:r>
            <a:endParaRPr sz="1400">
              <a:latin typeface="Times New Roman"/>
              <a:ea typeface="Times New Roman"/>
              <a:cs typeface="Times New Roman"/>
              <a:sym typeface="Times New Roman"/>
            </a:endParaRPr>
          </a:p>
          <a:p>
            <a:pPr indent="0" lvl="0" marL="0" rtl="0" algn="l">
              <a:spcBef>
                <a:spcPts val="1200"/>
              </a:spcBef>
              <a:spcAft>
                <a:spcPts val="0"/>
              </a:spcAft>
              <a:buNone/>
            </a:pPr>
            <a:r>
              <a:rPr b="1" lang="en" sz="1400">
                <a:latin typeface="Times New Roman"/>
                <a:ea typeface="Times New Roman"/>
                <a:cs typeface="Times New Roman"/>
                <a:sym typeface="Times New Roman"/>
              </a:rPr>
              <a:t>DBAdapter</a:t>
            </a:r>
            <a:r>
              <a:rPr lang="en" sz="1400">
                <a:latin typeface="Times New Roman"/>
                <a:ea typeface="Times New Roman"/>
                <a:cs typeface="Times New Roman"/>
                <a:sym typeface="Times New Roman"/>
              </a:rPr>
              <a:t> - All the database functions that are performed by the app are handled through this activity.All the insertions, retrievals, etc are performed through this activity.</a:t>
            </a:r>
            <a:endParaRPr sz="1400">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19"/>
          <p:cNvSpPr txBox="1"/>
          <p:nvPr>
            <p:ph type="title"/>
          </p:nvPr>
        </p:nvSpPr>
        <p:spPr>
          <a:xfrm>
            <a:off x="2803500" y="146725"/>
            <a:ext cx="35370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133">
                <a:latin typeface="Times New Roman"/>
                <a:ea typeface="Times New Roman"/>
                <a:cs typeface="Times New Roman"/>
                <a:sym typeface="Times New Roman"/>
              </a:rPr>
              <a:t>Output Screenshots</a:t>
            </a:r>
            <a:endParaRPr sz="3133">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330" name="Google Shape;330;p19"/>
          <p:cNvSpPr txBox="1"/>
          <p:nvPr>
            <p:ph idx="1" type="body"/>
          </p:nvPr>
        </p:nvSpPr>
        <p:spPr>
          <a:xfrm>
            <a:off x="1168975" y="776350"/>
            <a:ext cx="7878600" cy="3980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latin typeface="Times New Roman"/>
                <a:ea typeface="Times New Roman"/>
                <a:cs typeface="Times New Roman"/>
                <a:sym typeface="Times New Roman"/>
              </a:rPr>
              <a:t>                    </a:t>
            </a:r>
            <a:r>
              <a:rPr b="1" lang="en" sz="1600">
                <a:latin typeface="Times New Roman"/>
                <a:ea typeface="Times New Roman"/>
                <a:cs typeface="Times New Roman"/>
                <a:sym typeface="Times New Roman"/>
              </a:rPr>
              <a:t>On App Start-up    </a:t>
            </a:r>
            <a:r>
              <a:rPr lang="en" sz="1600">
                <a:latin typeface="Times New Roman"/>
                <a:ea typeface="Times New Roman"/>
                <a:cs typeface="Times New Roman"/>
                <a:sym typeface="Times New Roman"/>
              </a:rPr>
              <a:t>                                        </a:t>
            </a:r>
            <a:r>
              <a:rPr b="1" lang="en" sz="1600">
                <a:latin typeface="Times New Roman"/>
                <a:ea typeface="Times New Roman"/>
                <a:cs typeface="Times New Roman"/>
                <a:sym typeface="Times New Roman"/>
              </a:rPr>
              <a:t>Login For Admin</a:t>
            </a:r>
            <a:endParaRPr b="1" sz="1600">
              <a:latin typeface="Times New Roman"/>
              <a:ea typeface="Times New Roman"/>
              <a:cs typeface="Times New Roman"/>
              <a:sym typeface="Times New Roman"/>
            </a:endParaRPr>
          </a:p>
        </p:txBody>
      </p:sp>
      <p:pic>
        <p:nvPicPr>
          <p:cNvPr id="331" name="Google Shape;331;p19"/>
          <p:cNvPicPr preferRelativeResize="0"/>
          <p:nvPr/>
        </p:nvPicPr>
        <p:blipFill>
          <a:blip r:embed="rId3">
            <a:alphaModFix/>
          </a:blip>
          <a:stretch>
            <a:fillRect/>
          </a:stretch>
        </p:blipFill>
        <p:spPr>
          <a:xfrm>
            <a:off x="2088287" y="1171125"/>
            <a:ext cx="1876438" cy="3896175"/>
          </a:xfrm>
          <a:prstGeom prst="rect">
            <a:avLst/>
          </a:prstGeom>
          <a:noFill/>
          <a:ln>
            <a:noFill/>
          </a:ln>
        </p:spPr>
      </p:pic>
      <p:pic>
        <p:nvPicPr>
          <p:cNvPr id="332" name="Google Shape;332;p19"/>
          <p:cNvPicPr preferRelativeResize="0"/>
          <p:nvPr/>
        </p:nvPicPr>
        <p:blipFill>
          <a:blip r:embed="rId4">
            <a:alphaModFix/>
          </a:blip>
          <a:stretch>
            <a:fillRect/>
          </a:stretch>
        </p:blipFill>
        <p:spPr>
          <a:xfrm>
            <a:off x="5804850" y="1146037"/>
            <a:ext cx="1913279" cy="3980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20"/>
          <p:cNvSpPr txBox="1"/>
          <p:nvPr>
            <p:ph idx="1" type="body"/>
          </p:nvPr>
        </p:nvSpPr>
        <p:spPr>
          <a:xfrm>
            <a:off x="1188950" y="91375"/>
            <a:ext cx="7637400" cy="5052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latin typeface="Times New Roman"/>
                <a:ea typeface="Times New Roman"/>
                <a:cs typeface="Times New Roman"/>
                <a:sym typeface="Times New Roman"/>
              </a:rPr>
              <a:t>      </a:t>
            </a:r>
            <a:r>
              <a:rPr lang="en">
                <a:latin typeface="Times New Roman"/>
                <a:ea typeface="Times New Roman"/>
                <a:cs typeface="Times New Roman"/>
                <a:sym typeface="Times New Roman"/>
              </a:rPr>
              <a:t>           </a:t>
            </a:r>
            <a:r>
              <a:rPr b="1" lang="en" sz="1600">
                <a:latin typeface="Times New Roman"/>
                <a:ea typeface="Times New Roman"/>
                <a:cs typeface="Times New Roman"/>
                <a:sym typeface="Times New Roman"/>
              </a:rPr>
              <a:t>Admin Main Menu</a:t>
            </a:r>
            <a:r>
              <a:rPr b="1" lang="en" sz="1600">
                <a:latin typeface="Times New Roman"/>
                <a:ea typeface="Times New Roman"/>
                <a:cs typeface="Times New Roman"/>
                <a:sym typeface="Times New Roman"/>
              </a:rPr>
              <a:t>                                               </a:t>
            </a:r>
            <a:r>
              <a:rPr b="1" lang="en" sz="1600">
                <a:latin typeface="Times New Roman"/>
                <a:ea typeface="Times New Roman"/>
                <a:cs typeface="Times New Roman"/>
                <a:sym typeface="Times New Roman"/>
              </a:rPr>
              <a:t>Add Student</a:t>
            </a:r>
            <a:endParaRPr b="1" sz="1600">
              <a:latin typeface="Times New Roman"/>
              <a:ea typeface="Times New Roman"/>
              <a:cs typeface="Times New Roman"/>
              <a:sym typeface="Times New Roman"/>
            </a:endParaRPr>
          </a:p>
        </p:txBody>
      </p:sp>
      <p:pic>
        <p:nvPicPr>
          <p:cNvPr id="338" name="Google Shape;338;p20"/>
          <p:cNvPicPr preferRelativeResize="0"/>
          <p:nvPr/>
        </p:nvPicPr>
        <p:blipFill>
          <a:blip r:embed="rId3">
            <a:alphaModFix/>
          </a:blip>
          <a:stretch>
            <a:fillRect/>
          </a:stretch>
        </p:blipFill>
        <p:spPr>
          <a:xfrm>
            <a:off x="1659350" y="500350"/>
            <a:ext cx="2158725" cy="4490750"/>
          </a:xfrm>
          <a:prstGeom prst="rect">
            <a:avLst/>
          </a:prstGeom>
          <a:noFill/>
          <a:ln>
            <a:noFill/>
          </a:ln>
        </p:spPr>
      </p:pic>
      <p:pic>
        <p:nvPicPr>
          <p:cNvPr id="339" name="Google Shape;339;p20"/>
          <p:cNvPicPr preferRelativeResize="0"/>
          <p:nvPr/>
        </p:nvPicPr>
        <p:blipFill>
          <a:blip r:embed="rId4">
            <a:alphaModFix/>
          </a:blip>
          <a:stretch>
            <a:fillRect/>
          </a:stretch>
        </p:blipFill>
        <p:spPr>
          <a:xfrm>
            <a:off x="5398899" y="500341"/>
            <a:ext cx="2158725" cy="449075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21"/>
          <p:cNvSpPr txBox="1"/>
          <p:nvPr>
            <p:ph idx="1" type="body"/>
          </p:nvPr>
        </p:nvSpPr>
        <p:spPr>
          <a:xfrm>
            <a:off x="1413325" y="180450"/>
            <a:ext cx="7474200" cy="478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View Student</a:t>
            </a:r>
            <a:endParaRPr b="1" sz="1600">
              <a:latin typeface="Times New Roman"/>
              <a:ea typeface="Times New Roman"/>
              <a:cs typeface="Times New Roman"/>
              <a:sym typeface="Times New Roman"/>
            </a:endParaRPr>
          </a:p>
          <a:p>
            <a:pPr indent="0" lvl="0" marL="0" rtl="0" algn="ctr">
              <a:spcBef>
                <a:spcPts val="1200"/>
              </a:spcBef>
              <a:spcAft>
                <a:spcPts val="0"/>
              </a:spcAft>
              <a:buNone/>
            </a:pPr>
            <a:r>
              <a:rPr b="1" lang="en" sz="1600">
                <a:latin typeface="Times New Roman"/>
                <a:ea typeface="Times New Roman"/>
                <a:cs typeface="Times New Roman"/>
                <a:sym typeface="Times New Roman"/>
              </a:rPr>
              <a:t>Select Branch and Year to Display the Students</a:t>
            </a:r>
            <a:endParaRPr b="1" sz="1600">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pic>
        <p:nvPicPr>
          <p:cNvPr id="345" name="Google Shape;345;p21"/>
          <p:cNvPicPr preferRelativeResize="0"/>
          <p:nvPr/>
        </p:nvPicPr>
        <p:blipFill>
          <a:blip r:embed="rId3">
            <a:alphaModFix/>
          </a:blip>
          <a:stretch>
            <a:fillRect/>
          </a:stretch>
        </p:blipFill>
        <p:spPr>
          <a:xfrm>
            <a:off x="2030250" y="1127225"/>
            <a:ext cx="1971800" cy="3876174"/>
          </a:xfrm>
          <a:prstGeom prst="rect">
            <a:avLst/>
          </a:prstGeom>
          <a:noFill/>
          <a:ln>
            <a:noFill/>
          </a:ln>
        </p:spPr>
      </p:pic>
      <p:pic>
        <p:nvPicPr>
          <p:cNvPr id="346" name="Google Shape;346;p21"/>
          <p:cNvPicPr preferRelativeResize="0"/>
          <p:nvPr/>
        </p:nvPicPr>
        <p:blipFill>
          <a:blip r:embed="rId4">
            <a:alphaModFix/>
          </a:blip>
          <a:stretch>
            <a:fillRect/>
          </a:stretch>
        </p:blipFill>
        <p:spPr>
          <a:xfrm>
            <a:off x="5693950" y="1127225"/>
            <a:ext cx="1971800" cy="3876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22"/>
          <p:cNvSpPr txBox="1"/>
          <p:nvPr>
            <p:ph idx="1" type="body"/>
          </p:nvPr>
        </p:nvSpPr>
        <p:spPr>
          <a:xfrm>
            <a:off x="1198625" y="61725"/>
            <a:ext cx="7621800" cy="5038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latin typeface="Times New Roman"/>
                <a:ea typeface="Times New Roman"/>
                <a:cs typeface="Times New Roman"/>
                <a:sym typeface="Times New Roman"/>
              </a:rPr>
              <a:t>                            </a:t>
            </a:r>
            <a:r>
              <a:rPr b="1" lang="en" sz="1600">
                <a:latin typeface="Times New Roman"/>
                <a:ea typeface="Times New Roman"/>
                <a:cs typeface="Times New Roman"/>
                <a:sym typeface="Times New Roman"/>
              </a:rPr>
              <a:t>Faculty Registration                                       View Faculty</a:t>
            </a:r>
            <a:endParaRPr b="1" sz="1600">
              <a:latin typeface="Times New Roman"/>
              <a:ea typeface="Times New Roman"/>
              <a:cs typeface="Times New Roman"/>
              <a:sym typeface="Times New Roman"/>
            </a:endParaRPr>
          </a:p>
        </p:txBody>
      </p:sp>
      <p:pic>
        <p:nvPicPr>
          <p:cNvPr id="352" name="Google Shape;352;p22"/>
          <p:cNvPicPr preferRelativeResize="0"/>
          <p:nvPr/>
        </p:nvPicPr>
        <p:blipFill>
          <a:blip r:embed="rId3">
            <a:alphaModFix/>
          </a:blip>
          <a:stretch>
            <a:fillRect/>
          </a:stretch>
        </p:blipFill>
        <p:spPr>
          <a:xfrm>
            <a:off x="2198650" y="416500"/>
            <a:ext cx="2251800" cy="4683725"/>
          </a:xfrm>
          <a:prstGeom prst="rect">
            <a:avLst/>
          </a:prstGeom>
          <a:noFill/>
          <a:ln>
            <a:noFill/>
          </a:ln>
        </p:spPr>
      </p:pic>
      <p:pic>
        <p:nvPicPr>
          <p:cNvPr id="353" name="Google Shape;353;p22"/>
          <p:cNvPicPr preferRelativeResize="0"/>
          <p:nvPr/>
        </p:nvPicPr>
        <p:blipFill>
          <a:blip r:embed="rId4">
            <a:alphaModFix/>
          </a:blip>
          <a:stretch>
            <a:fillRect/>
          </a:stretch>
        </p:blipFill>
        <p:spPr>
          <a:xfrm>
            <a:off x="5620175" y="441199"/>
            <a:ext cx="2251800" cy="467510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